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2" r:id="rId19"/>
    <p:sldId id="273" r:id="rId20"/>
    <p:sldId id="274" r:id="rId21"/>
    <p:sldId id="278"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2C422-2001-483C-824A-4EC6EE38C9CD}"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6373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2C422-2001-483C-824A-4EC6EE38C9CD}"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65816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2C422-2001-483C-824A-4EC6EE38C9CD}"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171621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2C422-2001-483C-824A-4EC6EE38C9CD}"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357014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2C422-2001-483C-824A-4EC6EE38C9CD}"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413233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2C422-2001-483C-824A-4EC6EE38C9CD}"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311586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2C422-2001-483C-824A-4EC6EE38C9CD}"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413530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2C422-2001-483C-824A-4EC6EE38C9CD}"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18699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2C422-2001-483C-824A-4EC6EE38C9CD}"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190739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2C422-2001-483C-824A-4EC6EE38C9CD}"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166749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2C422-2001-483C-824A-4EC6EE38C9CD}"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70153-B31F-4B72-A6BA-F3CC5FB1E432}" type="slidenum">
              <a:rPr lang="en-US" smtClean="0"/>
              <a:t>‹#›</a:t>
            </a:fld>
            <a:endParaRPr lang="en-US"/>
          </a:p>
        </p:txBody>
      </p:sp>
    </p:spTree>
    <p:extLst>
      <p:ext uri="{BB962C8B-B14F-4D97-AF65-F5344CB8AC3E}">
        <p14:creationId xmlns:p14="http://schemas.microsoft.com/office/powerpoint/2010/main" val="123641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2C422-2001-483C-824A-4EC6EE38C9CD}" type="datetimeFigureOut">
              <a:rPr lang="en-US" smtClean="0"/>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0153-B31F-4B72-A6BA-F3CC5FB1E432}" type="slidenum">
              <a:rPr lang="en-US" smtClean="0"/>
              <a:t>‹#›</a:t>
            </a:fld>
            <a:endParaRPr lang="en-US"/>
          </a:p>
        </p:txBody>
      </p:sp>
    </p:spTree>
    <p:extLst>
      <p:ext uri="{BB962C8B-B14F-4D97-AF65-F5344CB8AC3E}">
        <p14:creationId xmlns:p14="http://schemas.microsoft.com/office/powerpoint/2010/main" val="119560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latin typeface="Times New Roman" panose="02020603050405020304" pitchFamily="18" charset="0"/>
                <a:cs typeface="Times New Roman" panose="02020603050405020304" pitchFamily="18" charset="0"/>
              </a:rPr>
              <a:t>Енергија Сунца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sr-Cyrl-RS" dirty="0" smtClean="0">
                <a:solidFill>
                  <a:schemeClr val="tx1"/>
                </a:solidFill>
                <a:latin typeface="Times New Roman" panose="02020603050405020304" pitchFamily="18" charset="0"/>
                <a:cs typeface="Times New Roman" panose="02020603050405020304" pitchFamily="18" charset="0"/>
              </a:rPr>
              <a:t>Коришћење енергије Сунца</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65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Равни нискотемпературски пријемници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Равни нискотемпературски пријемници сунчеве енергије  остварују радне температуре до 100°С, негде и до 180°С.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Топлота </a:t>
            </a:r>
            <a:r>
              <a:rPr lang="ru-RU" dirty="0">
                <a:latin typeface="Times New Roman" panose="02020603050405020304" pitchFamily="18" charset="0"/>
                <a:cs typeface="Times New Roman" panose="02020603050405020304" pitchFamily="18" charset="0"/>
              </a:rPr>
              <a:t>се одводи ваздухом, водом или неком другим флуидом и директно или индиректно предаје потрошачу преко измењивача топлоте или грејних тела.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Користе се за припрему санитарне топле воде, у процесима сушења различитих пољопривредних и индустријских производа, за грејање простора. Површина  колектора од два метра квадратна је довољна за загревање воде за једно мање домаћинство.</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65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Равни нискотемпературски пријемници </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p:txBody>
          <a:bodyPr>
            <a:normAutofit fontScale="85000" lnSpcReduction="20000"/>
          </a:bodyPr>
          <a:lstStyle/>
          <a:p>
            <a:r>
              <a:rPr lang="sr-Cyrl-RS" dirty="0">
                <a:latin typeface="Times New Roman" panose="02020603050405020304" pitchFamily="18" charset="0"/>
                <a:cs typeface="Times New Roman" panose="02020603050405020304" pitchFamily="18" charset="0"/>
              </a:rPr>
              <a:t>1-бакарна цев, кроз коју струји флуид, </a:t>
            </a:r>
            <a:endParaRPr lang="sr-Cyrl-R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HF-</a:t>
            </a:r>
            <a:r>
              <a:rPr lang="sr-Cyrl-RS" dirty="0">
                <a:latin typeface="Times New Roman" panose="02020603050405020304" pitchFamily="18" charset="0"/>
                <a:cs typeface="Times New Roman" panose="02020603050405020304" pitchFamily="18" charset="0"/>
              </a:rPr>
              <a:t>улаз флуида</a:t>
            </a:r>
            <a:r>
              <a:rPr lang="sr-Cyrl-RS" dirty="0" smtClean="0">
                <a:latin typeface="Times New Roman" panose="02020603050405020304" pitchFamily="18" charset="0"/>
                <a:cs typeface="Times New Roman" panose="02020603050405020304" pitchFamily="18" charset="0"/>
              </a:rPr>
              <a:t>,</a:t>
            </a:r>
          </a:p>
          <a:p>
            <a:r>
              <a:rPr lang="sr-Cyrl-R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TF-</a:t>
            </a:r>
            <a:r>
              <a:rPr lang="sr-Cyrl-RS" dirty="0">
                <a:latin typeface="Times New Roman" panose="02020603050405020304" pitchFamily="18" charset="0"/>
                <a:cs typeface="Times New Roman" panose="02020603050405020304" pitchFamily="18" charset="0"/>
              </a:rPr>
              <a:t>излаз загрејаног флуида, </a:t>
            </a:r>
            <a:endParaRPr lang="sr-Cyrl-RS" dirty="0" smtClean="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2-кућиште,</a:t>
            </a:r>
          </a:p>
          <a:p>
            <a:r>
              <a:rPr lang="sr-Cyrl-RS" dirty="0" smtClean="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3-термоизолација, </a:t>
            </a:r>
            <a:endParaRPr lang="sr-Cyrl-RS" dirty="0" smtClean="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4-апсорбер </a:t>
            </a:r>
            <a:r>
              <a:rPr lang="sr-Cyrl-RS" dirty="0">
                <a:latin typeface="Times New Roman" panose="02020603050405020304" pitchFamily="18" charset="0"/>
                <a:cs typeface="Times New Roman" panose="02020603050405020304" pitchFamily="18" charset="0"/>
              </a:rPr>
              <a:t>(бакарна црно обојена плоча чврсто везана за цеви</a:t>
            </a:r>
            <a:r>
              <a:rPr lang="sr-Cyrl-RS" dirty="0" smtClean="0">
                <a:latin typeface="Times New Roman" panose="02020603050405020304" pitchFamily="18" charset="0"/>
                <a:cs typeface="Times New Roman" panose="02020603050405020304" pitchFamily="18" charset="0"/>
              </a:rPr>
              <a:t>),</a:t>
            </a:r>
          </a:p>
          <a:p>
            <a:r>
              <a:rPr lang="sr-Cyrl-RS" dirty="0" smtClean="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5-стаклена плоча са антирефлектујућим </a:t>
            </a:r>
            <a:r>
              <a:rPr lang="sr-Cyrl-RS" dirty="0" smtClean="0">
                <a:latin typeface="Times New Roman" panose="02020603050405020304" pitchFamily="18" charset="0"/>
                <a:cs typeface="Times New Roman" panose="02020603050405020304" pitchFamily="18" charset="0"/>
              </a:rPr>
              <a:t>слојем.</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5401" y="2362200"/>
            <a:ext cx="2590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3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Вакуум цевни соларни колектори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rmAutofit fontScale="70000" lnSpcReduction="20000"/>
          </a:bodyPr>
          <a:lstStyle/>
          <a:p>
            <a:r>
              <a:rPr lang="ru-RU" dirty="0" smtClean="0">
                <a:latin typeface="Times New Roman" panose="02020603050405020304" pitchFamily="18" charset="0"/>
                <a:cs typeface="Times New Roman" panose="02020603050405020304" pitchFamily="18" charset="0"/>
              </a:rPr>
              <a:t>Апсорбер </a:t>
            </a:r>
            <a:r>
              <a:rPr lang="ru-RU" dirty="0">
                <a:latin typeface="Times New Roman" panose="02020603050405020304" pitchFamily="18" charset="0"/>
                <a:cs typeface="Times New Roman" panose="02020603050405020304" pitchFamily="18" charset="0"/>
              </a:rPr>
              <a:t>се налази у топлотно и механички отпорној </a:t>
            </a:r>
            <a:r>
              <a:rPr lang="ru-RU" dirty="0" smtClean="0">
                <a:latin typeface="Times New Roman" panose="02020603050405020304" pitchFamily="18" charset="0"/>
                <a:cs typeface="Times New Roman" panose="02020603050405020304" pitchFamily="18" charset="0"/>
              </a:rPr>
              <a:t>цеви. За </a:t>
            </a:r>
            <a:r>
              <a:rPr lang="ru-RU" dirty="0">
                <a:latin typeface="Times New Roman" panose="02020603050405020304" pitchFamily="18" charset="0"/>
                <a:cs typeface="Times New Roman" panose="02020603050405020304" pitchFamily="18" charset="0"/>
              </a:rPr>
              <a:t>редуковање топлотних губитака се користи вакуум. Вакуум цевни колектори могу бити:</a:t>
            </a:r>
          </a:p>
          <a:p>
            <a:pPr marL="0" indent="0">
              <a:buNone/>
            </a:pPr>
            <a:r>
              <a:rPr lang="ru-RU"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са </a:t>
            </a:r>
            <a:r>
              <a:rPr lang="ru-RU" b="1" dirty="0">
                <a:latin typeface="Times New Roman" panose="02020603050405020304" pitchFamily="18" charset="0"/>
                <a:cs typeface="Times New Roman" panose="02020603050405020304" pitchFamily="18" charset="0"/>
              </a:rPr>
              <a:t>директним струјањем топлоносног медијума </a:t>
            </a:r>
            <a:r>
              <a:rPr lang="ru-RU" dirty="0">
                <a:latin typeface="Times New Roman" panose="02020603050405020304" pitchFamily="18" charset="0"/>
                <a:cs typeface="Times New Roman" panose="02020603050405020304" pitchFamily="18" charset="0"/>
              </a:rPr>
              <a:t>-медијум одузима топлоту од апсорбера, који се налази у вакууму и тече у сабирник, због тога није потребан нагиб колектора. и</a:t>
            </a:r>
          </a:p>
          <a:p>
            <a:pPr marL="0" indent="0">
              <a:buNone/>
            </a:pPr>
            <a:r>
              <a:rPr lang="ru-RU" dirty="0" smtClean="0">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колектори </a:t>
            </a:r>
            <a:r>
              <a:rPr lang="ru-RU" b="1" dirty="0">
                <a:latin typeface="Times New Roman" panose="02020603050405020304" pitchFamily="18" charset="0"/>
                <a:cs typeface="Times New Roman" panose="02020603050405020304" pitchFamily="18" charset="0"/>
              </a:rPr>
              <a:t>који раде на принципу топлотних цеви </a:t>
            </a:r>
            <a:r>
              <a:rPr lang="ru-RU" dirty="0">
                <a:latin typeface="Times New Roman" panose="02020603050405020304" pitchFamily="18" charset="0"/>
                <a:cs typeface="Times New Roman" panose="02020603050405020304" pitchFamily="18" charset="0"/>
              </a:rPr>
              <a:t>-у цевима се налази течност која испарава при нижим температурама. Ова пара се диже у цеви, до горњег краја где постоји размењивач топлоте и предаје топлоту топлоносном медијуму, при чему се пара кондензује и враћа назад, где поново врши исти циклус. Да би кружни ток функционисао, колектор мора да има нагиб од минимум 30</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4620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Вакуум цевни соларни колектори</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p:txBody>
          <a:bodyPr>
            <a:normAutofit fontScale="85000" lnSpcReduction="20000"/>
          </a:bodyPr>
          <a:lstStyle/>
          <a:p>
            <a:r>
              <a:rPr lang="ru-RU" dirty="0">
                <a:latin typeface="Times New Roman" panose="02020603050405020304" pitchFamily="18" charset="0"/>
                <a:cs typeface="Times New Roman" panose="02020603050405020304" pitchFamily="18" charset="0"/>
              </a:rPr>
              <a:t>Вакуум цевни колектори су погодни за уградњу у системе централног грејања, системе подног и зидног грејања и хлађења, и код система код којих се тражи већа количина топле воде. Погодни су за примену у областима са великим процентом прашине, смога или у близини морских обала, са високим садржајем аеросола у ваздуху.</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4290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39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Системи са концентрисањем сунчевих зрака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rmAutofit fontScale="85000" lnSpcReduction="10000"/>
          </a:bodyPr>
          <a:lstStyle/>
          <a:p>
            <a:r>
              <a:rPr lang="sr-Cyrl-RS" dirty="0" smtClean="0">
                <a:latin typeface="Times New Roman" panose="02020603050405020304" pitchFamily="18" charset="0"/>
                <a:cs typeface="Times New Roman" panose="02020603050405020304" pitchFamily="18" charset="0"/>
              </a:rPr>
              <a:t>Базирају </a:t>
            </a:r>
            <a:r>
              <a:rPr lang="sr-Cyrl-RS" dirty="0">
                <a:latin typeface="Times New Roman" panose="02020603050405020304" pitchFamily="18" charset="0"/>
                <a:cs typeface="Times New Roman" panose="02020603050405020304" pitchFamily="18" charset="0"/>
              </a:rPr>
              <a:t>се на захватању сунчевог зрачења са веће површине, одговарајућим огледалима (параболоидним, хиперболоидним и др.) и рефлектовањем, уз значајан степен концентрације сунчевог зрачења на одговарајући апсорбер, чиме се стварају температуре од 200°С и до </a:t>
            </a:r>
            <a:r>
              <a:rPr lang="sr-Cyrl-RS" dirty="0" smtClean="0">
                <a:latin typeface="Times New Roman" panose="02020603050405020304" pitchFamily="18" charset="0"/>
                <a:cs typeface="Times New Roman" panose="02020603050405020304" pitchFamily="18" charset="0"/>
              </a:rPr>
              <a:t>1.000°С.</a:t>
            </a:r>
          </a:p>
          <a:p>
            <a:r>
              <a:rPr lang="ru-RU" dirty="0">
                <a:latin typeface="Times New Roman" panose="02020603050405020304" pitchFamily="18" charset="0"/>
                <a:cs typeface="Times New Roman" panose="02020603050405020304" pitchFamily="18" charset="0"/>
              </a:rPr>
              <a:t>Овакви системи се користе за припрему воде, сушење, али првенствено се користе за производњу електричне енергије у соларним електранама. Такође се користе за топљење метала. </a:t>
            </a:r>
            <a:endParaRPr lang="sr-Cyrl-R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5959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Системи са концентрисањем сунчевих зрака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Према могућности кретања ("праћења Сунца") деле се на покретне и статичне</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Код статичних система непокретни су и концентратор и пријемник-апсорбер, а код покретних концентратор (огледало) је покретно, са чије се површине светлост усмерава у правцу жиже.</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3352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3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Средње температурни соларни системи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normAutofit fontScale="70000" lnSpcReduction="20000"/>
          </a:bodyPr>
          <a:lstStyle/>
          <a:p>
            <a:r>
              <a:rPr lang="ru-RU" dirty="0" smtClean="0">
                <a:latin typeface="Times New Roman" panose="02020603050405020304" pitchFamily="18" charset="0"/>
                <a:cs typeface="Times New Roman" panose="02020603050405020304" pitchFamily="18" charset="0"/>
              </a:rPr>
              <a:t>Раде </a:t>
            </a:r>
            <a:r>
              <a:rPr lang="ru-RU" dirty="0">
                <a:latin typeface="Times New Roman" panose="02020603050405020304" pitchFamily="18" charset="0"/>
                <a:cs typeface="Times New Roman" panose="02020603050405020304" pitchFamily="18" charset="0"/>
              </a:rPr>
              <a:t>са радним температурама изнад 100°С, најчешће са температурама од 200°С до 300°С.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Свој </a:t>
            </a:r>
            <a:r>
              <a:rPr lang="ru-RU" dirty="0">
                <a:latin typeface="Times New Roman" panose="02020603050405020304" pitchFamily="18" charset="0"/>
                <a:cs typeface="Times New Roman" panose="02020603050405020304" pitchFamily="18" charset="0"/>
              </a:rPr>
              <a:t>рад базирају на закривљеним рефлектујућим површинама -огледалима, који се најчешће  окрећу око једне осе.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Покретни </a:t>
            </a:r>
            <a:r>
              <a:rPr lang="ru-RU" dirty="0">
                <a:latin typeface="Times New Roman" panose="02020603050405020304" pitchFamily="18" charset="0"/>
                <a:cs typeface="Times New Roman" panose="02020603050405020304" pitchFamily="18" charset="0"/>
              </a:rPr>
              <a:t>систем огледала омогућава окретање према Сунцу, од јутра до вечери.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Ови </a:t>
            </a:r>
            <a:r>
              <a:rPr lang="ru-RU" dirty="0">
                <a:latin typeface="Times New Roman" panose="02020603050405020304" pitchFamily="18" charset="0"/>
                <a:cs typeface="Times New Roman" panose="02020603050405020304" pitchFamily="18" charset="0"/>
              </a:rPr>
              <a:t>системи не могу захватати дифузно светло, које је доминантно у зимском периоду</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Рефлектујућа површина мора да буде чиста, како би коефицијент рефлексије био већи. Ови системи су у комерцијалној примени мање заступљени.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Примењују </a:t>
            </a:r>
            <a:r>
              <a:rPr lang="ru-RU" dirty="0">
                <a:latin typeface="Times New Roman" panose="02020603050405020304" pitchFamily="18" charset="0"/>
                <a:cs typeface="Times New Roman" panose="02020603050405020304" pitchFamily="18" charset="0"/>
              </a:rPr>
              <a:t>се за производњу паре у процесној индустрији, за добијање електричне енергије, за акумулацију топлоте (помоћу уља).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20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dirty="0">
                <a:latin typeface="Times New Roman" panose="02020603050405020304" pitchFamily="18" charset="0"/>
                <a:cs typeface="Times New Roman" panose="02020603050405020304" pitchFamily="18" charset="0"/>
              </a:rPr>
              <a:t>Шема рада параболичне проточне термоелектране са додатним коришћењем класичног горива, ради обезбеђења рада када нема Сунца</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56259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6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Концентришући хелиостатски системи </a:t>
            </a:r>
            <a:endParaRPr lang="en-US"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аде </a:t>
            </a:r>
            <a:r>
              <a:rPr lang="ru-RU" dirty="0">
                <a:latin typeface="Times New Roman" panose="02020603050405020304" pitchFamily="18" charset="0"/>
                <a:cs typeface="Times New Roman" panose="02020603050405020304" pitchFamily="18" charset="0"/>
              </a:rPr>
              <a:t>на принципу великог броја равних огледала-хелиостата, компјутерски управљивих који имају могућност закретања по две осе, како би пратили кретање Сунца по висини и дневни ход Сунца. За примену ових постројења потребно да постоји преко 1.600 [kWh/m2] дозрачне Сунчеве енергије. </a:t>
            </a:r>
            <a:endParaRPr lang="ru-RU"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 централном пријемнику, на соларном торњу, налази се радни медијум, </a:t>
            </a:r>
            <a:r>
              <a:rPr lang="ru-RU" b="1" dirty="0">
                <a:latin typeface="Times New Roman" panose="02020603050405020304" pitchFamily="18" charset="0"/>
                <a:cs typeface="Times New Roman" panose="02020603050405020304" pitchFamily="18" charset="0"/>
              </a:rPr>
              <a:t>растопљене соли</a:t>
            </a:r>
            <a:r>
              <a:rPr lang="ru-RU" dirty="0">
                <a:latin typeface="Times New Roman" panose="02020603050405020304" pitchFamily="18" charset="0"/>
                <a:cs typeface="Times New Roman" panose="02020603050405020304" pitchFamily="18" charset="0"/>
              </a:rPr>
              <a:t>, које сунчеви зраци загревају до температуре од 450°С до 565°С. Када је потребна електрична енергија са овог постројења, вреле соли се потискују пумпама до парагенераторског система, у којем се добија прегрејана пара, која се даље одводи до конвенционалне парне турбине. Генератор електричне енергије активиран парном турбином, трансформише механички рад у електричну енергију, која се даље предаје електроенергетском систему.</a:t>
            </a:r>
          </a:p>
          <a:p>
            <a:r>
              <a:rPr lang="ru-RU" dirty="0">
                <a:latin typeface="Times New Roman" panose="02020603050405020304" pitchFamily="18" charset="0"/>
                <a:cs typeface="Times New Roman" panose="02020603050405020304" pitchFamily="18" charset="0"/>
              </a:rPr>
              <a:t>Од парног генератора, соли се враћају у резервоар за соли, одакле се могу поново одвести на поновно загревање.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Концентришући хелиостатски системи </a:t>
            </a: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3180601"/>
            <a:ext cx="4038600" cy="13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lnSpcReduction="10000"/>
          </a:bodyPr>
          <a:lstStyle/>
          <a:p>
            <a:r>
              <a:rPr lang="ru-RU" dirty="0">
                <a:latin typeface="Times New Roman" panose="02020603050405020304" pitchFamily="18" charset="0"/>
                <a:cs typeface="Times New Roman" panose="02020603050405020304" pitchFamily="18" charset="0"/>
              </a:rPr>
              <a:t>Током рада соларног торња, нема емисије штетних гасова и течности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 случају изливања, соли се скамене, пре него што дође до загађења земљишта. Тај отпад се може покупити и рециклирати.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78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Сунце као извор топлоте</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sr-Cyrl-RS" dirty="0" smtClean="0">
                <a:latin typeface="Times New Roman" panose="02020603050405020304" pitchFamily="18" charset="0"/>
                <a:cs typeface="Times New Roman" panose="02020603050405020304" pitchFamily="18" charset="0"/>
              </a:rPr>
              <a:t>Сунце је звезда просечне величине, у односу на остале звезде које се налазе у галаксији Млечни пут. </a:t>
            </a:r>
          </a:p>
          <a:p>
            <a:r>
              <a:rPr lang="sr-Cyrl-RS" dirty="0" smtClean="0">
                <a:latin typeface="Times New Roman" panose="02020603050405020304" pitchFamily="18" charset="0"/>
                <a:cs typeface="Times New Roman" panose="02020603050405020304" pitchFamily="18" charset="0"/>
              </a:rPr>
              <a:t>Сунце се састоји од гасова високе температуре. Обим сфере Сунца је око         1 400 000</a:t>
            </a:r>
            <a:r>
              <a:rPr lang="en-US" dirty="0" smtClean="0">
                <a:latin typeface="Times New Roman" panose="02020603050405020304" pitchFamily="18" charset="0"/>
                <a:cs typeface="Times New Roman" panose="02020603050405020304" pitchFamily="18" charset="0"/>
              </a:rPr>
              <a:t>km. </a:t>
            </a:r>
          </a:p>
          <a:p>
            <a:r>
              <a:rPr lang="en-US" dirty="0" smtClean="0">
                <a:latin typeface="Times New Roman" panose="02020603050405020304" pitchFamily="18" charset="0"/>
                <a:cs typeface="Times New Roman" panose="02020603050405020304" pitchFamily="18" charset="0"/>
              </a:rPr>
              <a:t>75% </a:t>
            </a:r>
            <a:r>
              <a:rPr lang="sr-Cyrl-RS" dirty="0" smtClean="0">
                <a:latin typeface="Times New Roman" panose="02020603050405020304" pitchFamily="18" charset="0"/>
                <a:cs typeface="Times New Roman" panose="02020603050405020304" pitchFamily="18" charset="0"/>
              </a:rPr>
              <a:t>Сунчеве масе чини водоник, 24% хелијум, а остатак чине остали елементи.</a:t>
            </a:r>
          </a:p>
          <a:p>
            <a:r>
              <a:rPr lang="sr-Cyrl-RS" dirty="0" smtClean="0">
                <a:latin typeface="Times New Roman" panose="02020603050405020304" pitchFamily="18" charset="0"/>
                <a:cs typeface="Times New Roman" panose="02020603050405020304" pitchFamily="18" charset="0"/>
              </a:rPr>
              <a:t>Температура од 15 милиона К, омогућава фузију водоника и стварање хелијума. Тако је водоник „гориво“ сунчевог нуклеарног реактора. При томе се појављује губитак мање количине масе (дефект масе).  Због тога се предвиђа да ће се Сунце једног дана угасити, што ће се десити за неколико милијарди година, обзиром на садашњу масу Сунца.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981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Пасивно соларно грејање</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fontScale="55000" lnSpcReduction="20000"/>
          </a:bodyPr>
          <a:lstStyle/>
          <a:p>
            <a:r>
              <a:rPr lang="sr-Cyrl-RS" dirty="0">
                <a:latin typeface="Times New Roman" panose="02020603050405020304" pitchFamily="18" charset="0"/>
                <a:cs typeface="Times New Roman" panose="02020603050405020304" pitchFamily="18" charset="0"/>
              </a:rPr>
              <a:t>Објекти се прилагођавају застакљивањем јужне фасаде и повећањем масе јужног зида - Тромбеов зид, којим се обезбеђује дужа акумулација топлоте. </a:t>
            </a:r>
            <a:r>
              <a:rPr lang="sr-Cyrl-RS" dirty="0" smtClean="0">
                <a:latin typeface="Times New Roman" panose="02020603050405020304" pitchFamily="18" charset="0"/>
                <a:cs typeface="Times New Roman" panose="02020603050405020304" pitchFamily="18" charset="0"/>
              </a:rPr>
              <a:t>Ваздух (радни флуид), </a:t>
            </a:r>
            <a:r>
              <a:rPr lang="sr-Cyrl-RS" dirty="0">
                <a:latin typeface="Times New Roman" panose="02020603050405020304" pitchFamily="18" charset="0"/>
                <a:cs typeface="Times New Roman" panose="02020603050405020304" pitchFamily="18" charset="0"/>
              </a:rPr>
              <a:t>који се налази између стакла и зида се греје и каналима или помоћу вентилатора се убацује у грејану просторију.</a:t>
            </a:r>
          </a:p>
          <a:p>
            <a:r>
              <a:rPr lang="sr-Cyrl-RS" dirty="0">
                <a:latin typeface="Times New Roman" panose="02020603050405020304" pitchFamily="18" charset="0"/>
                <a:cs typeface="Times New Roman" panose="02020603050405020304" pitchFamily="18" charset="0"/>
              </a:rPr>
              <a:t>Тромбеов зид је масиван и боји се црном или тамном бојом, застакљен је стакленим покривачима. На пријемној страни топлота се апсорбује и проводи ка унутрашњости објекта. Тако је Тромбеов зид истовремено соларни пријемник, складиште топлоте и грејно </a:t>
            </a:r>
            <a:r>
              <a:rPr lang="sr-Cyrl-RS" dirty="0" smtClean="0">
                <a:latin typeface="Times New Roman" panose="02020603050405020304" pitchFamily="18" charset="0"/>
                <a:cs typeface="Times New Roman" panose="02020603050405020304" pitchFamily="18" charset="0"/>
              </a:rPr>
              <a:t>тело.</a:t>
            </a:r>
          </a:p>
          <a:p>
            <a:r>
              <a:rPr lang="ru-RU" dirty="0">
                <a:latin typeface="Times New Roman" panose="02020603050405020304" pitchFamily="18" charset="0"/>
                <a:cs typeface="Times New Roman" panose="02020603050405020304" pitchFamily="18" charset="0"/>
              </a:rPr>
              <a:t>Сви остали системи, код којих је пријемник посебан елемент система у којем радни флуид принудно струји, су </a:t>
            </a:r>
            <a:r>
              <a:rPr lang="ru-RU" b="1" dirty="0">
                <a:latin typeface="Times New Roman" panose="02020603050405020304" pitchFamily="18" charset="0"/>
                <a:cs typeface="Times New Roman" panose="02020603050405020304" pitchFamily="18" charset="0"/>
              </a:rPr>
              <a:t>активни соларни системи</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14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3429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15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1004888"/>
            <a:ext cx="5462587"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sr-Cyrl-RS" sz="2800" dirty="0" smtClean="0">
                <a:latin typeface="Times New Roman" panose="02020603050405020304" pitchFamily="18" charset="0"/>
                <a:cs typeface="Times New Roman" panose="02020603050405020304" pitchFamily="18" charset="0"/>
              </a:rPr>
              <a:t>Тромбеов зид</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30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Фотоелектрични </a:t>
            </a:r>
            <a:r>
              <a:rPr lang="sr-Cyrl-RS" dirty="0" smtClean="0">
                <a:latin typeface="Times New Roman" panose="02020603050405020304" pitchFamily="18" charset="0"/>
                <a:cs typeface="Times New Roman" panose="02020603050405020304" pitchFamily="18" charset="0"/>
              </a:rPr>
              <a:t>пријемници</a:t>
            </a:r>
            <a:br>
              <a:rPr lang="sr-Cyrl-RS" dirty="0" smtClean="0">
                <a:latin typeface="Times New Roman" panose="02020603050405020304" pitchFamily="18" charset="0"/>
                <a:cs typeface="Times New Roman" panose="02020603050405020304" pitchFamily="18" charset="0"/>
              </a:rPr>
            </a:br>
            <a:r>
              <a:rPr lang="sr-Cyrl-R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Претварање енергије фотона сунчеве светлости у електричну енергију обавља се у соларним ћелијама, фотонапонским процесом.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Класични </a:t>
            </a:r>
            <a:r>
              <a:rPr lang="ru-RU" dirty="0">
                <a:latin typeface="Times New Roman" panose="02020603050405020304" pitchFamily="18" charset="0"/>
                <a:cs typeface="Times New Roman" panose="02020603050405020304" pitchFamily="18" charset="0"/>
              </a:rPr>
              <a:t>тип ових ћелија је израђен на бази монокристала </a:t>
            </a:r>
            <a:r>
              <a:rPr lang="ru-RU" dirty="0" smtClean="0">
                <a:latin typeface="Times New Roman" panose="02020603050405020304" pitchFamily="18" charset="0"/>
                <a:cs typeface="Times New Roman" panose="02020603050405020304" pitchFamily="18" charset="0"/>
              </a:rPr>
              <a:t>силицијума.</a:t>
            </a:r>
          </a:p>
          <a:p>
            <a:r>
              <a:rPr lang="ru-RU" dirty="0">
                <a:latin typeface="Times New Roman" panose="02020603050405020304" pitchFamily="18" charset="0"/>
                <a:cs typeface="Times New Roman" panose="02020603050405020304" pitchFamily="18" charset="0"/>
              </a:rPr>
              <a:t>Приликом загревања ковалентна веза  се кида, а електрони ослобађају и прелазе из валентне везе у проводну зону.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Електрони </a:t>
            </a:r>
            <a:r>
              <a:rPr lang="ru-RU" dirty="0">
                <a:latin typeface="Times New Roman" panose="02020603050405020304" pitchFamily="18" charset="0"/>
                <a:cs typeface="Times New Roman" panose="02020603050405020304" pitchFamily="18" charset="0"/>
              </a:rPr>
              <a:t>који се налазе у проводној зони могу да учествују у провођењу струје. Енергија потребна да изазове кидање везе представља енергију везе или енергију процепа и за монокристал силицијума износи 1,1 eV</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Слој металних проводника доприноси бољем одвођењу електрицитета, али смањује површину изложену светлости. Због тога 13% дозрачене енергије се може претворити у електричну енергију</a:t>
            </a:r>
            <a:r>
              <a:rPr lang="ru-RU"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73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Примена фотонапонских ћелија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ru-RU" dirty="0">
                <a:latin typeface="Times New Roman" panose="02020603050405020304" pitchFamily="18" charset="0"/>
                <a:cs typeface="Times New Roman" panose="02020603050405020304" pitchFamily="18" charset="0"/>
              </a:rPr>
              <a:t>У савременој архитектури соларне ћелије се све више користе као кровни и фасадни елементи.  Негде се користе као конвенционални грађевински материјали и на тај начин имају двоструку улогу.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Честе </a:t>
            </a:r>
            <a:r>
              <a:rPr lang="ru-RU" dirty="0">
                <a:latin typeface="Times New Roman" panose="02020603050405020304" pitchFamily="18" charset="0"/>
                <a:cs typeface="Times New Roman" panose="02020603050405020304" pitchFamily="18" charset="0"/>
              </a:rPr>
              <a:t>су примене соларног црепа, соларних прозора (омогућавају пролаз 30% сунчеве енергије у просторије).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Такође</a:t>
            </a:r>
            <a:r>
              <a:rPr lang="ru-RU" dirty="0">
                <a:latin typeface="Times New Roman" panose="02020603050405020304" pitchFamily="18" charset="0"/>
                <a:cs typeface="Times New Roman" panose="02020603050405020304" pitchFamily="18" charset="0"/>
              </a:rPr>
              <a:t>, све чешће се користе соларне ћелије за напајање уличног осветљења, за погон водених пумпи, за пуњаче мобилних телефона, за семафоре.  </a:t>
            </a:r>
            <a:r>
              <a:rPr lang="ru-RU" dirty="0" smtClean="0">
                <a:latin typeface="Times New Roman" panose="02020603050405020304" pitchFamily="18" charset="0"/>
                <a:cs typeface="Times New Roman" panose="02020603050405020304" pitchFamily="18" charset="0"/>
              </a:rPr>
              <a:t>Поред </a:t>
            </a:r>
            <a:r>
              <a:rPr lang="ru-RU" dirty="0">
                <a:latin typeface="Times New Roman" panose="02020603050405020304" pitchFamily="18" charset="0"/>
                <a:cs typeface="Times New Roman" panose="02020603050405020304" pitchFamily="18" charset="0"/>
              </a:rPr>
              <a:t>тога, соларне ћелије се користе за загревање санитарне воде у домаћинствима и у индустрији, за сушење пољопривредних производа, за загревање простора.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84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Сунце као извор топлоте</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sr-Cyrl-RS" dirty="0" smtClean="0">
                <a:latin typeface="Times New Roman" panose="02020603050405020304" pitchFamily="18" charset="0"/>
                <a:cs typeface="Times New Roman" panose="02020603050405020304" pitchFamily="18" charset="0"/>
              </a:rPr>
              <a:t>Највећи део сунчеве енергије преноси се високофреквентним електромагнетним таласима, пре свега гама зрацима.</a:t>
            </a:r>
          </a:p>
          <a:p>
            <a:r>
              <a:rPr lang="sr-Cyrl-RS" dirty="0" smtClean="0">
                <a:latin typeface="Times New Roman" panose="02020603050405020304" pitchFamily="18" charset="0"/>
                <a:cs typeface="Times New Roman" panose="02020603050405020304" pitchFamily="18" charset="0"/>
              </a:rPr>
              <a:t>На путу таласи губе фреквенцију и смањује им се температура, на око 6 000°С. </a:t>
            </a:r>
          </a:p>
          <a:p>
            <a:r>
              <a:rPr lang="sr-Cyrl-RS" dirty="0" smtClean="0">
                <a:latin typeface="Times New Roman" panose="02020603050405020304" pitchFamily="18" charset="0"/>
                <a:cs typeface="Times New Roman" panose="02020603050405020304" pitchFamily="18" charset="0"/>
              </a:rPr>
              <a:t>Снага емисије Сунца је око 63 </a:t>
            </a:r>
            <a:r>
              <a:rPr lang="en-US" dirty="0" smtClean="0">
                <a:latin typeface="Times New Roman" panose="02020603050405020304" pitchFamily="18" charset="0"/>
                <a:cs typeface="Times New Roman" panose="02020603050405020304" pitchFamily="18" charset="0"/>
              </a:rPr>
              <a:t>MW/m2</a:t>
            </a:r>
            <a:r>
              <a:rPr lang="sr-Cyrl-RS" dirty="0" smtClean="0">
                <a:latin typeface="Times New Roman" panose="02020603050405020304" pitchFamily="18" charset="0"/>
                <a:cs typeface="Times New Roman" panose="02020603050405020304" pitchFamily="18" charset="0"/>
              </a:rPr>
              <a:t>, а само мали део овог зрачења доспева на Земљу. На границу Земљине атмосфере доспева знатно мање.</a:t>
            </a:r>
          </a:p>
          <a:p>
            <a:r>
              <a:rPr lang="ru-RU" dirty="0">
                <a:latin typeface="Times New Roman" panose="02020603050405020304" pitchFamily="18" charset="0"/>
                <a:cs typeface="Times New Roman" panose="02020603050405020304" pitchFamily="18" charset="0"/>
              </a:rPr>
              <a:t>Ова вредност од 1.353 W/cm2 представља снагу сунчевог зрачења на јединичну површину, управну на правац упада зрака при уласку у земљину атмосферу, која се назива </a:t>
            </a:r>
            <a:r>
              <a:rPr lang="ru-RU" b="1" dirty="0">
                <a:latin typeface="Times New Roman" panose="02020603050405020304" pitchFamily="18" charset="0"/>
                <a:cs typeface="Times New Roman" panose="02020603050405020304" pitchFamily="18" charset="0"/>
              </a:rPr>
              <a:t>соларна константа</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72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Зрачење које доспева до површине Земље - глобално зрачење</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sr-Cyrl-RS" dirty="0">
                <a:latin typeface="Times New Roman" panose="02020603050405020304" pitchFamily="18" charset="0"/>
                <a:cs typeface="Times New Roman" panose="02020603050405020304" pitchFamily="18" charset="0"/>
              </a:rPr>
              <a:t>Укупно зрачење које доспева до површине Земље се назива глобалним зрачењем и састоји се од:</a:t>
            </a:r>
          </a:p>
          <a:p>
            <a:pPr marL="514350" indent="-514350">
              <a:buFont typeface="+mj-lt"/>
              <a:buAutoNum type="arabicPeriod"/>
            </a:pPr>
            <a:r>
              <a:rPr lang="sr-Cyrl-RS" b="1" dirty="0" smtClean="0">
                <a:latin typeface="Times New Roman" panose="02020603050405020304" pitchFamily="18" charset="0"/>
                <a:cs typeface="Times New Roman" panose="02020603050405020304" pitchFamily="18" charset="0"/>
              </a:rPr>
              <a:t>директног  зрачења </a:t>
            </a:r>
            <a:r>
              <a:rPr lang="sr-Cyrl-RS"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компонента глобалног зрачења које доспева на површину земље при јасном и ведром дану</a:t>
            </a:r>
            <a:r>
              <a:rPr lang="sr-Cyrl-RS" dirty="0" smtClean="0">
                <a:latin typeface="Times New Roman" panose="02020603050405020304" pitchFamily="18" charset="0"/>
                <a:cs typeface="Times New Roman" panose="02020603050405020304" pitchFamily="18" charset="0"/>
              </a:rPr>
              <a:t>, </a:t>
            </a:r>
            <a:endParaRPr lang="sr-Cyrl-R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sr-Cyrl-RS" b="1" dirty="0" smtClean="0">
                <a:latin typeface="Times New Roman" panose="02020603050405020304" pitchFamily="18" charset="0"/>
                <a:cs typeface="Times New Roman" panose="02020603050405020304" pitchFamily="18" charset="0"/>
              </a:rPr>
              <a:t>дифузног зрачења </a:t>
            </a:r>
            <a:r>
              <a:rPr lang="sr-Cyrl-RS"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зависи од атмосфере (честица воде, прашине и других аерозагађења), а не од Сунца. За време облачних дана целокупно зрачење је </a:t>
            </a:r>
            <a:r>
              <a:rPr lang="ru-RU" dirty="0" smtClean="0">
                <a:latin typeface="Times New Roman" panose="02020603050405020304" pitchFamily="18" charset="0"/>
                <a:cs typeface="Times New Roman" panose="02020603050405020304" pitchFamily="18" charset="0"/>
              </a:rPr>
              <a:t>дифузно</a:t>
            </a:r>
            <a:r>
              <a:rPr lang="en-US" dirty="0" smtClean="0">
                <a:latin typeface="Times New Roman" panose="02020603050405020304" pitchFamily="18" charset="0"/>
                <a:cs typeface="Times New Roman" panose="02020603050405020304" pitchFamily="18" charset="0"/>
              </a:rPr>
              <a:t>,</a:t>
            </a:r>
            <a:endParaRPr lang="sr-Cyrl-R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sr-Cyrl-RS" b="1" dirty="0" smtClean="0">
                <a:latin typeface="Times New Roman" panose="02020603050405020304" pitchFamily="18" charset="0"/>
                <a:cs typeface="Times New Roman" panose="02020603050405020304" pitchFamily="18" charset="0"/>
              </a:rPr>
              <a:t>рефлектованог зрачења </a:t>
            </a:r>
            <a:r>
              <a:rPr lang="sr-Cyrl-RS"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је оно које се одбија од површина из околине. Интензитет рефлектованог зрачења зависи од конфигурације тла и објеката у </a:t>
            </a:r>
            <a:r>
              <a:rPr lang="ru-RU" dirty="0" smtClean="0">
                <a:latin typeface="Times New Roman" panose="02020603050405020304" pitchFamily="18" charset="0"/>
                <a:cs typeface="Times New Roman" panose="02020603050405020304" pitchFamily="18" charset="0"/>
              </a:rPr>
              <a:t>околини</a:t>
            </a:r>
            <a:r>
              <a:rPr lang="sr-Cyrl-RS" dirty="0" smtClean="0">
                <a:latin typeface="Times New Roman" panose="02020603050405020304" pitchFamily="18" charset="0"/>
                <a:cs typeface="Times New Roman" panose="02020603050405020304" pitchFamily="18" charset="0"/>
              </a:rPr>
              <a:t>.</a:t>
            </a:r>
            <a:endParaRPr lang="sr-Cyrl-R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489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Значај Сунчевог зрачења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sr-Cyrl-RS" dirty="0">
                <a:latin typeface="Times New Roman" panose="02020603050405020304" pitchFamily="18" charset="0"/>
                <a:cs typeface="Times New Roman" panose="02020603050405020304" pitchFamily="18" charset="0"/>
              </a:rPr>
              <a:t>1. Земља прима само мали део сунчевог зрачења, али та енергија премашује 100.000 пута снагу свих електрана на Земљи. </a:t>
            </a:r>
          </a:p>
          <a:p>
            <a:pPr marL="0" indent="0">
              <a:buNone/>
            </a:pPr>
            <a:r>
              <a:rPr lang="sr-Cyrl-RS" dirty="0">
                <a:latin typeface="Times New Roman" panose="02020603050405020304" pitchFamily="18" charset="0"/>
                <a:cs typeface="Times New Roman" panose="02020603050405020304" pitchFamily="18" charset="0"/>
              </a:rPr>
              <a:t>2. Капацитет сунчеве енергије је око 14.000 пута већи од целокупне енергије коју данас троши човечанство данас.</a:t>
            </a:r>
          </a:p>
          <a:p>
            <a:pPr marL="0" indent="0">
              <a:buNone/>
            </a:pPr>
            <a:r>
              <a:rPr lang="sr-Cyrl-RS" dirty="0">
                <a:latin typeface="Times New Roman" panose="02020603050405020304" pitchFamily="18" charset="0"/>
                <a:cs typeface="Times New Roman" panose="02020603050405020304" pitchFamily="18" charset="0"/>
              </a:rPr>
              <a:t>3. Енергија зрачења Сунца која годишње доспева до Земљине површине је око 170 пута већа од енергије коју садрже укупне резерве угља у свету.</a:t>
            </a:r>
          </a:p>
          <a:p>
            <a:endParaRPr lang="en-US" dirty="0"/>
          </a:p>
        </p:txBody>
      </p:sp>
    </p:spTree>
    <p:extLst>
      <p:ext uri="{BB962C8B-B14F-4D97-AF65-F5344CB8AC3E}">
        <p14:creationId xmlns:p14="http://schemas.microsoft.com/office/powerpoint/2010/main" val="205955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Значај Сунчевог зрачења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ru-RU" dirty="0">
                <a:latin typeface="Times New Roman" panose="02020603050405020304" pitchFamily="18" charset="0"/>
                <a:cs typeface="Times New Roman" panose="02020603050405020304" pitchFamily="18" charset="0"/>
              </a:rPr>
              <a:t>Енергија зрачења Сунца је обновљив и неисцрпан енергетски ресурс. За њено коришћење примењују се технологије које не загађују животну средину. То је ресурс којим располаже свака држава, без увозне зависности. </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61144"/>
            <a:ext cx="4038600" cy="260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6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Фактори који утичу на количину </a:t>
            </a:r>
            <a:r>
              <a:rPr lang="ru-RU" dirty="0" smtClean="0">
                <a:latin typeface="Times New Roman" panose="02020603050405020304" pitchFamily="18" charset="0"/>
                <a:cs typeface="Times New Roman" panose="02020603050405020304" pitchFamily="18" charset="0"/>
              </a:rPr>
              <a:t>зрачења и начини коришћења</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r>
              <a:rPr lang="ru-RU" dirty="0">
                <a:latin typeface="Times New Roman" panose="02020603050405020304" pitchFamily="18" charset="0"/>
                <a:cs typeface="Times New Roman" panose="02020603050405020304" pitchFamily="18" charset="0"/>
              </a:rPr>
              <a:t>Количина </a:t>
            </a:r>
            <a:r>
              <a:rPr lang="ru-RU" dirty="0" smtClean="0">
                <a:latin typeface="Times New Roman" panose="02020603050405020304" pitchFamily="18" charset="0"/>
                <a:cs typeface="Times New Roman" panose="02020603050405020304" pitchFamily="18" charset="0"/>
              </a:rPr>
              <a:t>сунчевог зрачења </a:t>
            </a:r>
            <a:r>
              <a:rPr lang="ru-RU" dirty="0">
                <a:latin typeface="Times New Roman" panose="02020603050405020304" pitchFamily="18" charset="0"/>
                <a:cs typeface="Times New Roman" panose="02020603050405020304" pitchFamily="18" charset="0"/>
              </a:rPr>
              <a:t>зависи од:</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годишњег </a:t>
            </a:r>
            <a:r>
              <a:rPr lang="ru-RU" dirty="0">
                <a:latin typeface="Times New Roman" panose="02020603050405020304" pitchFamily="18" charset="0"/>
                <a:cs typeface="Times New Roman" panose="02020603050405020304" pitchFamily="18" charset="0"/>
              </a:rPr>
              <a:t>доба, </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географске </a:t>
            </a:r>
            <a:r>
              <a:rPr lang="ru-RU" dirty="0">
                <a:latin typeface="Times New Roman" panose="02020603050405020304" pitchFamily="18" charset="0"/>
                <a:cs typeface="Times New Roman" panose="02020603050405020304" pitchFamily="18" charset="0"/>
              </a:rPr>
              <a:t>ширине, </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орјентације </a:t>
            </a:r>
            <a:r>
              <a:rPr lang="ru-RU" dirty="0">
                <a:latin typeface="Times New Roman" panose="02020603050405020304" pitchFamily="18" charset="0"/>
                <a:cs typeface="Times New Roman" panose="02020603050405020304" pitchFamily="18" charset="0"/>
              </a:rPr>
              <a:t>пријемне површине и </a:t>
            </a:r>
          </a:p>
          <a:p>
            <a:pPr marL="514350" indent="-514350">
              <a:buFont typeface="+mj-lt"/>
              <a:buAutoNum type="arabicPeriod"/>
            </a:pPr>
            <a:r>
              <a:rPr lang="ru-RU" dirty="0" smtClean="0">
                <a:latin typeface="Times New Roman" panose="02020603050405020304" pitchFamily="18" charset="0"/>
                <a:cs typeface="Times New Roman" panose="02020603050405020304" pitchFamily="18" charset="0"/>
              </a:rPr>
              <a:t>метеоролошких </a:t>
            </a:r>
            <a:r>
              <a:rPr lang="ru-RU" dirty="0">
                <a:latin typeface="Times New Roman" panose="02020603050405020304" pitchFamily="18" charset="0"/>
                <a:cs typeface="Times New Roman" panose="02020603050405020304" pitchFamily="18" charset="0"/>
              </a:rPr>
              <a:t>услова.</a:t>
            </a:r>
          </a:p>
          <a:p>
            <a:endParaRPr lang="en-US" dirty="0"/>
          </a:p>
        </p:txBody>
      </p:sp>
      <p:sp>
        <p:nvSpPr>
          <p:cNvPr id="4" name="Content Placeholder 3"/>
          <p:cNvSpPr>
            <a:spLocks noGrp="1"/>
          </p:cNvSpPr>
          <p:nvPr>
            <p:ph sz="half" idx="2"/>
          </p:nvPr>
        </p:nvSpPr>
        <p:spPr/>
        <p:txBody>
          <a:bodyPr>
            <a:normAutofit lnSpcReduction="10000"/>
          </a:bodyPr>
          <a:lstStyle/>
          <a:p>
            <a:r>
              <a:rPr lang="ru-RU" dirty="0">
                <a:latin typeface="Times New Roman" panose="02020603050405020304" pitchFamily="18" charset="0"/>
                <a:cs typeface="Times New Roman" panose="02020603050405020304" pitchFamily="18" charset="0"/>
              </a:rPr>
              <a:t>Експлоатација Сунчеве енергије се врши:</a:t>
            </a:r>
          </a:p>
          <a:p>
            <a:pPr marL="514350" indent="-514350">
              <a:buFont typeface="+mj-lt"/>
              <a:buAutoNum type="arabicPeriod"/>
            </a:pPr>
            <a:r>
              <a:rPr lang="ru-RU" b="1" dirty="0" smtClean="0">
                <a:latin typeface="Times New Roman" panose="02020603050405020304" pitchFamily="18" charset="0"/>
                <a:cs typeface="Times New Roman" panose="02020603050405020304" pitchFamily="18" charset="0"/>
              </a:rPr>
              <a:t>сакупљањем</a:t>
            </a:r>
            <a:r>
              <a:rPr lang="ru-RU"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ru-RU" b="1" dirty="0" smtClean="0">
                <a:latin typeface="Times New Roman" panose="02020603050405020304" pitchFamily="18" charset="0"/>
                <a:cs typeface="Times New Roman" panose="02020603050405020304" pitchFamily="18" charset="0"/>
              </a:rPr>
              <a:t>концентрацијом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(ради постизања већих температура) и</a:t>
            </a:r>
          </a:p>
          <a:p>
            <a:pPr marL="514350" indent="-514350">
              <a:buFont typeface="+mj-lt"/>
              <a:buAutoNum type="arabicPeriod"/>
            </a:pPr>
            <a:r>
              <a:rPr lang="ru-RU" b="1" dirty="0" smtClean="0">
                <a:latin typeface="Times New Roman" panose="02020603050405020304" pitchFamily="18" charset="0"/>
                <a:cs typeface="Times New Roman" panose="02020603050405020304" pitchFamily="18" charset="0"/>
              </a:rPr>
              <a:t>чувањем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(складиштењем) енергије.</a:t>
            </a:r>
          </a:p>
          <a:p>
            <a:endParaRPr lang="en-US" dirty="0"/>
          </a:p>
        </p:txBody>
      </p:sp>
    </p:spTree>
    <p:extLst>
      <p:ext uri="{BB962C8B-B14F-4D97-AF65-F5344CB8AC3E}">
        <p14:creationId xmlns:p14="http://schemas.microsoft.com/office/powerpoint/2010/main" val="326702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Врсте пријемника сунчевог зрачења</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Објекти који примају енергију зрачења Сунца се зову </a:t>
            </a:r>
            <a:r>
              <a:rPr lang="ru-RU" b="1" dirty="0">
                <a:latin typeface="Times New Roman" panose="02020603050405020304" pitchFamily="18" charset="0"/>
                <a:cs typeface="Times New Roman" panose="02020603050405020304" pitchFamily="18" charset="0"/>
              </a:rPr>
              <a:t>пријемници</a:t>
            </a:r>
            <a:r>
              <a:rPr lang="ru-RU" dirty="0">
                <a:latin typeface="Times New Roman" panose="02020603050405020304" pitchFamily="18" charset="0"/>
                <a:cs typeface="Times New Roman" panose="02020603050405020304" pitchFamily="18" charset="0"/>
              </a:rPr>
              <a:t>. У зависности од карактера трансформације енергије у њима и од њеног излазног облика, разликујемо</a:t>
            </a:r>
            <a:r>
              <a:rPr lang="ru-RU"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sr-Cyrl-RS" b="1" dirty="0">
                <a:latin typeface="Times New Roman" panose="02020603050405020304" pitchFamily="18" charset="0"/>
                <a:cs typeface="Times New Roman" panose="02020603050405020304" pitchFamily="18" charset="0"/>
              </a:rPr>
              <a:t>Топлотне пријемнике</a:t>
            </a:r>
            <a:r>
              <a:rPr lang="sr-Cyrl-RS" dirty="0">
                <a:latin typeface="Times New Roman" panose="02020603050405020304" pitchFamily="18" charset="0"/>
                <a:cs typeface="Times New Roman" panose="02020603050405020304" pitchFamily="18" charset="0"/>
              </a:rPr>
              <a:t>, код којих се енергија сунчевог зрачења трансформише у топлотну енергију. </a:t>
            </a:r>
            <a:endParaRPr lang="sr-Cyrl-R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sr-Cyrl-RS" b="1" dirty="0">
                <a:latin typeface="Times New Roman" panose="02020603050405020304" pitchFamily="18" charset="0"/>
                <a:cs typeface="Times New Roman" panose="02020603050405020304" pitchFamily="18" charset="0"/>
              </a:rPr>
              <a:t>Фотоелектрични пријемници</a:t>
            </a:r>
            <a:r>
              <a:rPr lang="sr-Cyrl-RS" dirty="0">
                <a:latin typeface="Times New Roman" panose="02020603050405020304" pitchFamily="18" charset="0"/>
                <a:cs typeface="Times New Roman" panose="02020603050405020304" pitchFamily="18" charset="0"/>
              </a:rPr>
              <a:t>, код којих се сунчева енергија претвара у електричну енергију. Конверзија се врши у соларној ћелији, која је израђена од полупроводничког елемента. </a:t>
            </a:r>
            <a:endParaRPr lang="sr-Cyrl-R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ru-RU" b="1" dirty="0">
                <a:latin typeface="Times New Roman" panose="02020603050405020304" pitchFamily="18" charset="0"/>
                <a:cs typeface="Times New Roman" panose="02020603050405020304" pitchFamily="18" charset="0"/>
              </a:rPr>
              <a:t>Хемијски пријемници </a:t>
            </a:r>
            <a:r>
              <a:rPr lang="ru-RU" dirty="0">
                <a:latin typeface="Times New Roman" panose="02020603050405020304" pitchFamily="18" charset="0"/>
                <a:cs typeface="Times New Roman" panose="02020603050405020304" pitchFamily="18" charset="0"/>
              </a:rPr>
              <a:t>- у њима се сунчева енергија трансформише у хемијски енергетски потенцијал. Одвија се посредством материје изложене дејтву Сунчеве енергије, а крајњи исход је материја са одређеним енергетским потенцијалима (на пример гориво</a:t>
            </a:r>
            <a:r>
              <a:rPr lang="ru-RU"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ru-RU" b="1" dirty="0">
                <a:latin typeface="Times New Roman" panose="02020603050405020304" pitchFamily="18" charset="0"/>
                <a:cs typeface="Times New Roman" panose="02020603050405020304" pitchFamily="18" charset="0"/>
              </a:rPr>
              <a:t>Биохемијски </a:t>
            </a:r>
            <a:r>
              <a:rPr lang="ru-RU" b="1" dirty="0" smtClean="0">
                <a:latin typeface="Times New Roman" panose="02020603050405020304" pitchFamily="18" charset="0"/>
                <a:cs typeface="Times New Roman" panose="02020603050405020304" pitchFamily="18" charset="0"/>
              </a:rPr>
              <a:t>пријемници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енергија сунчевог зрачења се трансформише у други вид енергије, у некој материји биолошког порекла.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69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Топлотни соларни системи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ru-RU" dirty="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авни нискотемпературск</a:t>
            </a:r>
            <a:r>
              <a:rPr lang="sr-Cyrl-RS" dirty="0" smtClean="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вакуум </a:t>
            </a:r>
            <a:r>
              <a:rPr lang="ru-RU" dirty="0" smtClean="0">
                <a:latin typeface="Times New Roman" panose="02020603050405020304" pitchFamily="18" charset="0"/>
                <a:cs typeface="Times New Roman" panose="02020603050405020304" pitchFamily="18" charset="0"/>
              </a:rPr>
              <a:t>цевни пријемници </a:t>
            </a:r>
            <a:r>
              <a:rPr lang="ru-RU" dirty="0">
                <a:latin typeface="Times New Roman" panose="02020603050405020304" pitchFamily="18" charset="0"/>
                <a:cs typeface="Times New Roman" panose="02020603050405020304" pitchFamily="18" charset="0"/>
              </a:rPr>
              <a:t>сунчеве енергије (ПСЕ),</a:t>
            </a:r>
          </a:p>
          <a:p>
            <a:pPr marL="514350" indent="-514350">
              <a:buFont typeface="+mj-lt"/>
              <a:buAutoNum type="arabicPeriod"/>
            </a:pP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редње температурски </a:t>
            </a:r>
            <a:r>
              <a:rPr lang="ru-RU" dirty="0">
                <a:latin typeface="Times New Roman" panose="02020603050405020304" pitchFamily="18" charset="0"/>
                <a:cs typeface="Times New Roman" panose="02020603050405020304" pitchFamily="18" charset="0"/>
              </a:rPr>
              <a:t>(са мањим степеном концентрисања сунчевог зрачења) и</a:t>
            </a:r>
          </a:p>
          <a:p>
            <a:pPr marL="514350" indent="-514350">
              <a:buFont typeface="+mj-lt"/>
              <a:buAutoNum type="arabicPeriod"/>
            </a:pPr>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исоко температурске </a:t>
            </a:r>
            <a:r>
              <a:rPr lang="ru-RU" dirty="0">
                <a:latin typeface="Times New Roman" panose="02020603050405020304" pitchFamily="18" charset="0"/>
                <a:cs typeface="Times New Roman" panose="02020603050405020304" pitchFamily="18" charset="0"/>
              </a:rPr>
              <a:t>(са већим степеном концентрисања сунчевог зрачења).</a:t>
            </a:r>
          </a:p>
          <a:p>
            <a:endParaRPr lang="en-US" dirty="0"/>
          </a:p>
        </p:txBody>
      </p:sp>
    </p:spTree>
    <p:extLst>
      <p:ext uri="{BB962C8B-B14F-4D97-AF65-F5344CB8AC3E}">
        <p14:creationId xmlns:p14="http://schemas.microsoft.com/office/powerpoint/2010/main" val="127442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1723</Words>
  <Application>Microsoft Office PowerPoint</Application>
  <PresentationFormat>On-screen Show (4:3)</PresentationFormat>
  <Paragraphs>97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Енергија Сунца </vt:lpstr>
      <vt:lpstr>Сунце као извор топлоте</vt:lpstr>
      <vt:lpstr>Сунце као извор топлоте</vt:lpstr>
      <vt:lpstr>Зрачење које доспева до површине Земље - глобално зрачење</vt:lpstr>
      <vt:lpstr>Значај Сунчевог зрачења</vt:lpstr>
      <vt:lpstr>Значај Сунчевог зрачења</vt:lpstr>
      <vt:lpstr>Фактори који утичу на количину зрачења и начини коришћења</vt:lpstr>
      <vt:lpstr>Врсте пријемника сунчевог зрачења</vt:lpstr>
      <vt:lpstr>Топлотни соларни системи </vt:lpstr>
      <vt:lpstr>Равни нискотемпературски пријемници </vt:lpstr>
      <vt:lpstr>Равни нискотемпературски пријемници </vt:lpstr>
      <vt:lpstr>Вакуум цевни соларни колектори </vt:lpstr>
      <vt:lpstr>Вакуум цевни соларни колектори</vt:lpstr>
      <vt:lpstr>Системи са концентрисањем сунчевих зрака </vt:lpstr>
      <vt:lpstr>Системи са концентрисањем сунчевих зрака </vt:lpstr>
      <vt:lpstr>Средње температурни соларни системи </vt:lpstr>
      <vt:lpstr>Шема рада параболичне проточне термоелектране са додатним коришћењем класичног горива, ради обезбеђења рада када нема Сунца</vt:lpstr>
      <vt:lpstr>Концентришући хелиостатски системи </vt:lpstr>
      <vt:lpstr>Концентришући хелиостатски системи </vt:lpstr>
      <vt:lpstr>Пасивно соларно грејање</vt:lpstr>
      <vt:lpstr>Тромбеов зид</vt:lpstr>
      <vt:lpstr>Фотоелектрични пријемници  </vt:lpstr>
      <vt:lpstr>Примена фотонапонских ћелија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Енергија Сунца </dc:title>
  <dc:creator>Windows User</dc:creator>
  <cp:lastModifiedBy>Windows User</cp:lastModifiedBy>
  <cp:revision>36</cp:revision>
  <dcterms:created xsi:type="dcterms:W3CDTF">2019-05-11T14:05:59Z</dcterms:created>
  <dcterms:modified xsi:type="dcterms:W3CDTF">2022-12-09T04:56:39Z</dcterms:modified>
</cp:coreProperties>
</file>